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embeddedFontLst>
    <p:embeddedFont>
      <p:font typeface="Amiri"/>
      <p:regular r:id="rId20"/>
      <p:bold r:id="rId21"/>
      <p:italic r:id="rId22"/>
      <p:boldItalic r:id="rId23"/>
    </p:embeddedFont>
    <p:embeddedFont>
      <p:font typeface="Cairo"/>
      <p:regular r:id="rId24"/>
      <p:bold r:id="rId25"/>
    </p:embeddedFont>
    <p:embeddedFont>
      <p:font typeface="Aref Ruqaa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8677B3-DAB2-48F0-922C-D23F6971773F}">
  <a:tblStyle styleId="{BD8677B3-DAB2-48F0-922C-D23F6971773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iri-regular.fntdata"/><Relationship Id="rId22" Type="http://schemas.openxmlformats.org/officeDocument/2006/relationships/font" Target="fonts/Amiri-italic.fntdata"/><Relationship Id="rId21" Type="http://schemas.openxmlformats.org/officeDocument/2006/relationships/font" Target="fonts/Amiri-bold.fntdata"/><Relationship Id="rId24" Type="http://schemas.openxmlformats.org/officeDocument/2006/relationships/font" Target="fonts/Cairo-regular.fntdata"/><Relationship Id="rId23" Type="http://schemas.openxmlformats.org/officeDocument/2006/relationships/font" Target="fonts/Amiri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ArefRuqaa-regular.fntdata"/><Relationship Id="rId25" Type="http://schemas.openxmlformats.org/officeDocument/2006/relationships/font" Target="fonts/Cairo-bold.fntdata"/><Relationship Id="rId27" Type="http://schemas.openxmlformats.org/officeDocument/2006/relationships/font" Target="fonts/ArefRuqaa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23.png"/><Relationship Id="rId5" Type="http://schemas.openxmlformats.org/officeDocument/2006/relationships/image" Target="../media/image26.png"/><Relationship Id="rId6" Type="http://schemas.openxmlformats.org/officeDocument/2006/relationships/image" Target="../media/image6.png"/><Relationship Id="rId7" Type="http://schemas.openxmlformats.org/officeDocument/2006/relationships/image" Target="../media/image30.png"/><Relationship Id="rId8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19.png"/><Relationship Id="rId7" Type="http://schemas.openxmlformats.org/officeDocument/2006/relationships/image" Target="../media/image12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10" Type="http://schemas.openxmlformats.org/officeDocument/2006/relationships/image" Target="../media/image24.png"/><Relationship Id="rId9" Type="http://schemas.openxmlformats.org/officeDocument/2006/relationships/image" Target="../media/image14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Relationship Id="rId5" Type="http://schemas.openxmlformats.org/officeDocument/2006/relationships/image" Target="../media/image34.png"/><Relationship Id="rId6" Type="http://schemas.openxmlformats.org/officeDocument/2006/relationships/image" Target="../media/image27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D4037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305276" y="1468784"/>
            <a:ext cx="11581447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75" u="none" cap="none" strike="noStrike">
                <a:solidFill>
                  <a:srgbClr val="F4EEE1"/>
                </a:solidFill>
                <a:latin typeface="Aref Ruqaa"/>
                <a:ea typeface="Aref Ruqaa"/>
                <a:cs typeface="Aref Ruqaa"/>
                <a:sym typeface="Aref Ruqaa"/>
              </a:rPr>
              <a:t>إلى ابنتي العروس السعيدة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5381625" y="2897534"/>
            <a:ext cx="1428750" cy="38100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81025" y="3526184"/>
            <a:ext cx="1102995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D4A373"/>
                </a:solidFill>
                <a:latin typeface="Cairo"/>
                <a:ea typeface="Cairo"/>
                <a:cs typeface="Cairo"/>
                <a:sym typeface="Cairo"/>
              </a:rPr>
              <a:t>إعداد وتأليف: الشيخ راشد بن عبد الرحمن البداح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581025" y="4794795"/>
            <a:ext cx="110299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iro"/>
                <a:ea typeface="Cairo"/>
                <a:cs typeface="Cairo"/>
                <a:sym typeface="Cairo"/>
              </a:rPr>
              <a:t>جمعية التنمية الأسرية بالزلفي (عائلتي)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305276" y="581025"/>
            <a:ext cx="11581447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خلاصة تجارب وعصارة فكر</a:t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5619750" y="1428750"/>
            <a:ext cx="952500" cy="4762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2286000" y="1666875"/>
            <a:ext cx="7620000" cy="853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أبعث إليكِ هذه الوصايا وأنتِ تدخلين ليلة عمركِ، لتبني بيتاً جديداً سعيداً يملؤه الحب والود والصلاح.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1" name="Google Shape;1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581025" y="2944415"/>
            <a:ext cx="106013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2860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فاتحة خير:</a:t>
            </a: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 رضاكم بالخاطب هو باب المحبة والسلام الأول.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581025" y="3470076"/>
            <a:ext cx="106013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2860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حدود الأدب:</a:t>
            </a: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 يباح الكلام بحدود دون خلوة أو تبادل صور خاصة.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581025" y="3995737"/>
            <a:ext cx="106013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7145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التؤدة والصبر:</a:t>
            </a: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 قلّة الزيارات في هذه الفترة غالباً ما تكون أفضل للطرفين.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81025" y="4521398"/>
            <a:ext cx="1060132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7175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الاستعداد المعرفي:</a:t>
            </a: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 اقرئي عن عقد النكاح واسألي المجربات الحكيمات.</a:t>
            </a:r>
            <a:endParaRPr/>
          </a:p>
        </p:txBody>
      </p:sp>
      <p:pic>
        <p:nvPicPr>
          <p:cNvPr descr="image.png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82375" y="3011090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7" name="Google Shape;10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82375" y="3536751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8" name="Google Shape;10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9525" y="4062412"/>
            <a:ext cx="1714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9" name="Google Shape;109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353800" y="4588073"/>
            <a:ext cx="2571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7693074" y="581025"/>
            <a:ext cx="4113795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بعد الخطبة: عتبة الوئام</a:t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7693074" y="1247775"/>
            <a:ext cx="3917900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6" name="Google Shape;11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7" name="Google Shape;11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721471"/>
            <a:ext cx="5324475" cy="239613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 txBox="1"/>
          <p:nvPr/>
        </p:nvSpPr>
        <p:spPr>
          <a:xfrm>
            <a:off x="6286500" y="2603301"/>
            <a:ext cx="532447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D4A373"/>
                </a:solidFill>
                <a:latin typeface="Amiri"/>
                <a:ea typeface="Amiri"/>
                <a:cs typeface="Amiri"/>
                <a:sym typeface="Amiri"/>
              </a:rPr>
              <a:t>01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6153388" y="3746301"/>
            <a:ext cx="5590698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الميثاق الغليظ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6286500" y="4355901"/>
            <a:ext cx="53244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عقدٌ له حقوق وشروط وواجبات، سماه الله ميثاقاً غليظاً لعظم قدره.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962025" y="3312021"/>
            <a:ext cx="45148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﴿وَمِنْ آيَاتِهِ أَنْ خَلَقَ لَكُمْ مِنْ أَنْفُسِكُمْ أَزْواجاً لِتَسْكُنُوا إِلَيْهَا وَجَعَلَ بَيْنَكُمْ مَوَدَّةً وَرَحْمَةً﴾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962025" y="4191892"/>
            <a:ext cx="451485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مقومات السعادة: المحبة والشفقة.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7102524" y="581025"/>
            <a:ext cx="4733872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عقد النكاح: الميثاق الغليظ</a:t>
            </a:r>
            <a:endParaRPr/>
          </a:p>
        </p:txBody>
      </p:sp>
      <p:sp>
        <p:nvSpPr>
          <p:cNvPr id="124" name="Google Shape;124;p16"/>
          <p:cNvSpPr/>
          <p:nvPr/>
        </p:nvSpPr>
        <p:spPr>
          <a:xfrm>
            <a:off x="7102524" y="1247775"/>
            <a:ext cx="4508450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0" name="Google Shape;13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076450"/>
            <a:ext cx="5324475" cy="3686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1" name="Google Shape;13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7225" y="2152650"/>
            <a:ext cx="5172075" cy="35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 txBox="1"/>
          <p:nvPr/>
        </p:nvSpPr>
        <p:spPr>
          <a:xfrm>
            <a:off x="6286500" y="2441674"/>
            <a:ext cx="48958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2860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الهدوء والسكينة:</a:t>
            </a: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 ليكن اللقاء الأول للتعارف والاندماج الروحي.</a:t>
            </a: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6286500" y="3302496"/>
            <a:ext cx="48958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7175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اتباع السنة:</a:t>
            </a: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 وضع اليد على الناصية، الدعاء بالبركة، وصلاة ركعتين.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6286500" y="4163317"/>
            <a:ext cx="489585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57175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التلطف:</a:t>
            </a: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 تقديم الشراب والهدية بكلمات حب منطوقة.</a:t>
            </a: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6286500" y="4688978"/>
            <a:ext cx="48958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2860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طرد الأفكار السلبية:</a:t>
            </a: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 استعيذي بالله من وساوس الفشل أو العين.</a:t>
            </a:r>
            <a:endParaRPr/>
          </a:p>
        </p:txBody>
      </p:sp>
      <p:pic>
        <p:nvPicPr>
          <p:cNvPr descr="image.png" id="136" name="Google Shape;13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82375" y="2508349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7" name="Google Shape;137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353800" y="3369171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8" name="Google Shape;138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53800" y="4229992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9" name="Google Shape;139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382375" y="4755653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7092999" y="581025"/>
            <a:ext cx="4743874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ليلة الدخول: السكينة والبدء</a:t>
            </a:r>
            <a:endParaRPr/>
          </a:p>
        </p:txBody>
      </p:sp>
      <p:sp>
        <p:nvSpPr>
          <p:cNvPr id="141" name="Google Shape;141;p17"/>
          <p:cNvSpPr/>
          <p:nvPr/>
        </p:nvSpPr>
        <p:spPr>
          <a:xfrm>
            <a:off x="7092999" y="1247775"/>
            <a:ext cx="4517975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6" name="Google Shape;14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7" name="Google Shape;14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3124" y="2254746"/>
            <a:ext cx="3517850" cy="33295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8" name="Google Shape;14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37149" y="2254746"/>
            <a:ext cx="3517850" cy="33295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9" name="Google Shape;149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025" y="2254746"/>
            <a:ext cx="3517999" cy="332958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/>
        </p:nvSpPr>
        <p:spPr>
          <a:xfrm>
            <a:off x="8315217" y="3550146"/>
            <a:ext cx="307366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السكن الروحي</a:t>
            </a:r>
            <a:endParaRPr/>
          </a:p>
        </p:txBody>
      </p:sp>
      <p:sp>
        <p:nvSpPr>
          <p:cNvPr id="151" name="Google Shape;151;p18"/>
          <p:cNvSpPr txBox="1"/>
          <p:nvPr/>
        </p:nvSpPr>
        <p:spPr>
          <a:xfrm>
            <a:off x="8388399" y="4074021"/>
            <a:ext cx="2927300" cy="1005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سكن الروح إلى الروح أعظم من سكن الجسد، فاجعلي بيتك واحة راحة.</a:t>
            </a:r>
            <a:endParaRPr/>
          </a:p>
        </p:txBody>
      </p:sp>
      <p:sp>
        <p:nvSpPr>
          <p:cNvPr id="152" name="Google Shape;152;p18"/>
          <p:cNvSpPr txBox="1"/>
          <p:nvPr/>
        </p:nvSpPr>
        <p:spPr>
          <a:xfrm>
            <a:off x="4559241" y="3550146"/>
            <a:ext cx="307366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كسر الروتين</a:t>
            </a: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4632424" y="4074021"/>
            <a:ext cx="2927300" cy="1005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استخدمي المقالب اللطيفة والمرح لإضفاء الحيوية على حياتكما اليومية.</a:t>
            </a:r>
            <a:endParaRPr/>
          </a:p>
        </p:txBody>
      </p:sp>
      <p:sp>
        <p:nvSpPr>
          <p:cNvPr id="154" name="Google Shape;154;p18"/>
          <p:cNvSpPr txBox="1"/>
          <p:nvPr/>
        </p:nvSpPr>
        <p:spPr>
          <a:xfrm>
            <a:off x="803113" y="3550146"/>
            <a:ext cx="3073821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سحر الكلمات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876300" y="4074021"/>
            <a:ext cx="2927449" cy="1005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كلمة "أحبك" لها وقع السحر؛ اكتبيها تحت الوسادة أو عبر رسائل الجوال.</a:t>
            </a:r>
            <a:endParaRPr/>
          </a:p>
        </p:txBody>
      </p:sp>
      <p:pic>
        <p:nvPicPr>
          <p:cNvPr descr="image.png" id="156" name="Google Shape;156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53112" y="2740521"/>
            <a:ext cx="48577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7" name="Google Shape;157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25712" y="2740521"/>
            <a:ext cx="4286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7254924" y="581025"/>
            <a:ext cx="4573852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بعد شهر: بناء العش الجديد</a:t>
            </a:r>
            <a:endParaRPr/>
          </a:p>
        </p:txBody>
      </p:sp>
      <p:sp>
        <p:nvSpPr>
          <p:cNvPr id="159" name="Google Shape;159;p18"/>
          <p:cNvSpPr/>
          <p:nvPr/>
        </p:nvSpPr>
        <p:spPr>
          <a:xfrm>
            <a:off x="7254924" y="1247775"/>
            <a:ext cx="4356050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4" name="Google Shape;16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/>
          <p:nvPr/>
        </p:nvSpPr>
        <p:spPr>
          <a:xfrm>
            <a:off x="581025" y="2033587"/>
            <a:ext cx="11029950" cy="37719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6" name="Google Shape;166;p19"/>
          <p:cNvGraphicFramePr/>
          <p:nvPr/>
        </p:nvGraphicFramePr>
        <p:xfrm>
          <a:off x="581025" y="203358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{BD8677B3-DAB2-48F0-922C-D23F6971773F}</a:tableStyleId>
              </a:tblPr>
              <a:tblGrid>
                <a:gridCol w="3094725"/>
                <a:gridCol w="2856600"/>
                <a:gridCol w="5078600"/>
              </a:tblGrid>
              <a:tr h="754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المجال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A37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مرحلة البداية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A37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بعد مرور عام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4A373"/>
                    </a:solidFill>
                  </a:tcPr>
                </a:tc>
              </a:tr>
              <a:tr h="754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عاطفة الحب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عاصفة ومتأججة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هادئة، متزنة، وعميقة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4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التعامل مع العيوب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تغاضٍ كلي (انبهار)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تفهم، صبر، ومعالجة حكيمة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4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الروتين المنزلي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تجديد مستمر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خطر "الخرس الزوجي" (يجب قطعه)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4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الأناقة الشخصية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اهتمام فائق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يجب الحفاظ عليها (لا تهملي نفسك)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7" name="Google Shape;167;p19"/>
          <p:cNvSpPr/>
          <p:nvPr/>
        </p:nvSpPr>
        <p:spPr>
          <a:xfrm>
            <a:off x="8516242" y="3571875"/>
            <a:ext cx="3094732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5659635" y="3571875"/>
            <a:ext cx="2856607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581025" y="3571875"/>
            <a:ext cx="5078610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8516242" y="4314825"/>
            <a:ext cx="3094732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5659635" y="4314825"/>
            <a:ext cx="2856607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581025" y="4314825"/>
            <a:ext cx="5078610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8516242" y="5057775"/>
            <a:ext cx="3094732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5659635" y="5057775"/>
            <a:ext cx="2856607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581025" y="5057775"/>
            <a:ext cx="5078610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 txBox="1"/>
          <p:nvPr/>
        </p:nvSpPr>
        <p:spPr>
          <a:xfrm>
            <a:off x="7721649" y="581025"/>
            <a:ext cx="4083791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بعد سنة: استدامة المودة</a:t>
            </a:r>
            <a:endParaRPr/>
          </a:p>
        </p:txBody>
      </p:sp>
      <p:sp>
        <p:nvSpPr>
          <p:cNvPr id="177" name="Google Shape;177;p19"/>
          <p:cNvSpPr/>
          <p:nvPr/>
        </p:nvSpPr>
        <p:spPr>
          <a:xfrm>
            <a:off x="7721649" y="1247775"/>
            <a:ext cx="3889325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2" name="Google Shape;18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3" name="Google Shape;18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3124" y="2136576"/>
            <a:ext cx="3517850" cy="35659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4" name="Google Shape;18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37149" y="2136576"/>
            <a:ext cx="3517850" cy="35659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5" name="Google Shape;185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1025" y="2136576"/>
            <a:ext cx="3517999" cy="35659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6" name="Google Shape;186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88399" y="2431851"/>
            <a:ext cx="292730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7" name="Google Shape;187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32424" y="2431851"/>
            <a:ext cx="292730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8" name="Google Shape;188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76300" y="2431851"/>
            <a:ext cx="2927449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0"/>
          <p:cNvSpPr txBox="1"/>
          <p:nvPr/>
        </p:nvSpPr>
        <p:spPr>
          <a:xfrm>
            <a:off x="8315217" y="4003476"/>
            <a:ext cx="307366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المشاركة</a:t>
            </a:r>
            <a:endParaRPr/>
          </a:p>
        </p:txBody>
      </p:sp>
      <p:sp>
        <p:nvSpPr>
          <p:cNvPr id="190" name="Google Shape;190;p20"/>
          <p:cNvSpPr txBox="1"/>
          <p:nvPr/>
        </p:nvSpPr>
        <p:spPr>
          <a:xfrm>
            <a:off x="8388399" y="4527351"/>
            <a:ext cx="29273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الشرب والأكل من موضع فم الزوج (كما فعلت عائشة رضي الله عنها).</a:t>
            </a:r>
            <a:endParaRPr/>
          </a:p>
        </p:txBody>
      </p:sp>
      <p:sp>
        <p:nvSpPr>
          <p:cNvPr id="191" name="Google Shape;191;p20"/>
          <p:cNvSpPr txBox="1"/>
          <p:nvPr/>
        </p:nvSpPr>
        <p:spPr>
          <a:xfrm>
            <a:off x="4559241" y="4003476"/>
            <a:ext cx="307366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القرب الروحي</a:t>
            </a:r>
            <a:endParaRPr/>
          </a:p>
        </p:txBody>
      </p:sp>
      <p:sp>
        <p:nvSpPr>
          <p:cNvPr id="192" name="Google Shape;192;p20"/>
          <p:cNvSpPr txBox="1"/>
          <p:nvPr/>
        </p:nvSpPr>
        <p:spPr>
          <a:xfrm>
            <a:off x="4632424" y="4527351"/>
            <a:ext cx="29273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الاتكاء في حجر الزوج، والتمشيط، والمباشرة اللطيفة.</a:t>
            </a:r>
            <a:endParaRPr/>
          </a:p>
        </p:txBody>
      </p:sp>
      <p:sp>
        <p:nvSpPr>
          <p:cNvPr id="193" name="Google Shape;193;p20"/>
          <p:cNvSpPr txBox="1"/>
          <p:nvPr/>
        </p:nvSpPr>
        <p:spPr>
          <a:xfrm>
            <a:off x="803113" y="4003476"/>
            <a:ext cx="3073821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التنزه</a:t>
            </a:r>
            <a:endParaRPr/>
          </a:p>
        </p:txBody>
      </p:sp>
      <p:sp>
        <p:nvSpPr>
          <p:cNvPr id="194" name="Google Shape;194;p20"/>
          <p:cNvSpPr txBox="1"/>
          <p:nvPr/>
        </p:nvSpPr>
        <p:spPr>
          <a:xfrm>
            <a:off x="876300" y="4527351"/>
            <a:ext cx="2927449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المشي والحديث ليلاً (كان النبي يسير مع عائشة يتحدث).</a:t>
            </a:r>
            <a:endParaRPr/>
          </a:p>
        </p:txBody>
      </p:sp>
      <p:pic>
        <p:nvPicPr>
          <p:cNvPr descr="image.png" id="195" name="Google Shape;195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442400" y="2431851"/>
            <a:ext cx="81915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6" name="Google Shape;196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86400" y="2431851"/>
            <a:ext cx="121920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7" name="Google Shape;197;p2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935212" y="2431851"/>
            <a:ext cx="80962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7839075" y="581025"/>
            <a:ext cx="3960495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رومانسيات زوجية نبوية</a:t>
            </a:r>
            <a:endParaRPr/>
          </a:p>
        </p:txBody>
      </p:sp>
      <p:sp>
        <p:nvSpPr>
          <p:cNvPr id="199" name="Google Shape;199;p20"/>
          <p:cNvSpPr/>
          <p:nvPr/>
        </p:nvSpPr>
        <p:spPr>
          <a:xfrm>
            <a:off x="7839075" y="1247775"/>
            <a:ext cx="3771900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4" name="Google Shape;20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5" name="Google Shape;20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2507158"/>
            <a:ext cx="5324475" cy="19942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6" name="Google Shape;20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2507158"/>
            <a:ext cx="5324475" cy="1994296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1"/>
          <p:cNvSpPr txBox="1"/>
          <p:nvPr/>
        </p:nvSpPr>
        <p:spPr>
          <a:xfrm>
            <a:off x="581025" y="4787205"/>
            <a:ext cx="1102995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«المرأة إذا طال لسانها، قصرت أيامها في قلب زوجها»</a:t>
            </a:r>
            <a:endParaRPr/>
          </a:p>
        </p:txBody>
      </p:sp>
      <p:sp>
        <p:nvSpPr>
          <p:cNvPr id="208" name="Google Shape;208;p21"/>
          <p:cNvSpPr txBox="1"/>
          <p:nvPr/>
        </p:nvSpPr>
        <p:spPr>
          <a:xfrm>
            <a:off x="6463426" y="2802433"/>
            <a:ext cx="4970621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تجنبي كلمة "لكن"</a:t>
            </a:r>
            <a:endParaRPr/>
          </a:p>
        </p:txBody>
      </p:sp>
      <p:sp>
        <p:nvSpPr>
          <p:cNvPr id="209" name="Google Shape;209;p21"/>
          <p:cNvSpPr txBox="1"/>
          <p:nvPr/>
        </p:nvSpPr>
        <p:spPr>
          <a:xfrm>
            <a:off x="6581775" y="3326308"/>
            <a:ext cx="473392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مهما مدحتِ وأثنيتِ، فإن كلمة "لكن" قد تُلغي كل ما قبلها في نفس الزوج.</a:t>
            </a:r>
            <a:endParaRPr/>
          </a:p>
        </p:txBody>
      </p:sp>
      <p:sp>
        <p:nvSpPr>
          <p:cNvPr id="210" name="Google Shape;210;p21"/>
          <p:cNvSpPr txBox="1"/>
          <p:nvPr/>
        </p:nvSpPr>
        <p:spPr>
          <a:xfrm>
            <a:off x="757951" y="2802433"/>
            <a:ext cx="4970621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فهم النفسية</a:t>
            </a:r>
            <a:endParaRPr/>
          </a:p>
        </p:txBody>
      </p:sp>
      <p:sp>
        <p:nvSpPr>
          <p:cNvPr id="211" name="Google Shape;211;p21"/>
          <p:cNvSpPr txBox="1"/>
          <p:nvPr/>
        </p:nvSpPr>
        <p:spPr>
          <a:xfrm>
            <a:off x="876300" y="3326308"/>
            <a:ext cx="473392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الرجل يغلب عقله على عاطفته عند حل المشكلات، فلا تنظري إليه كأنه امرأة.</a:t>
            </a:r>
            <a:endParaRPr/>
          </a:p>
        </p:txBody>
      </p:sp>
      <p:sp>
        <p:nvSpPr>
          <p:cNvPr id="212" name="Google Shape;212;p21"/>
          <p:cNvSpPr txBox="1"/>
          <p:nvPr/>
        </p:nvSpPr>
        <p:spPr>
          <a:xfrm>
            <a:off x="7054899" y="581025"/>
            <a:ext cx="4783879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إدارة الخلاف: حكمة الزوجة</a:t>
            </a:r>
            <a:endParaRPr/>
          </a:p>
        </p:txBody>
      </p:sp>
      <p:sp>
        <p:nvSpPr>
          <p:cNvPr id="213" name="Google Shape;213;p21"/>
          <p:cNvSpPr/>
          <p:nvPr/>
        </p:nvSpPr>
        <p:spPr>
          <a:xfrm>
            <a:off x="7054899" y="1247775"/>
            <a:ext cx="4556075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8" name="Google Shape;21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9" name="Google Shape;21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3737" y="2014537"/>
            <a:ext cx="381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0" name="Google Shape;22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38987" y="2109787"/>
            <a:ext cx="36195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 txBox="1"/>
          <p:nvPr/>
        </p:nvSpPr>
        <p:spPr>
          <a:xfrm>
            <a:off x="581025" y="2997696"/>
            <a:ext cx="5190648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الأمومة والزوجية</a:t>
            </a:r>
            <a:endParaRPr/>
          </a:p>
        </p:txBody>
      </p:sp>
      <p:sp>
        <p:nvSpPr>
          <p:cNvPr id="222" name="Google Shape;222;p22"/>
          <p:cNvSpPr txBox="1"/>
          <p:nvPr/>
        </p:nvSpPr>
        <p:spPr>
          <a:xfrm>
            <a:off x="581025" y="3416796"/>
            <a:ext cx="49434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لقد زادتكِ الأمومة نوراً، ولكن احذري أن يسرق الصغير كل اهتمامكِ عن الزوج.</a:t>
            </a:r>
            <a:endParaRPr/>
          </a:p>
        </p:txBody>
      </p:sp>
      <p:sp>
        <p:nvSpPr>
          <p:cNvPr id="223" name="Google Shape;223;p22"/>
          <p:cNvSpPr txBox="1"/>
          <p:nvPr/>
        </p:nvSpPr>
        <p:spPr>
          <a:xfrm>
            <a:off x="581025" y="4296667"/>
            <a:ext cx="4943475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D4A373"/>
                </a:solidFill>
                <a:latin typeface="Cairo"/>
                <a:ea typeface="Cairo"/>
                <a:cs typeface="Cairo"/>
                <a:sym typeface="Cairo"/>
              </a:rPr>
              <a:t>"كوني له أماً حنوناً.. وكوني لي زوجة قريبة من القلب"</a:t>
            </a:r>
            <a:endParaRPr/>
          </a:p>
        </p:txBody>
      </p:sp>
      <p:sp>
        <p:nvSpPr>
          <p:cNvPr id="224" name="Google Shape;224;p22"/>
          <p:cNvSpPr txBox="1"/>
          <p:nvPr/>
        </p:nvSpPr>
        <p:spPr>
          <a:xfrm>
            <a:off x="6626274" y="581025"/>
            <a:ext cx="5233935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بعد المولود الأول: توازن الحب</a:t>
            </a:r>
            <a:endParaRPr/>
          </a:p>
        </p:txBody>
      </p:sp>
      <p:sp>
        <p:nvSpPr>
          <p:cNvPr id="225" name="Google Shape;225;p22"/>
          <p:cNvSpPr/>
          <p:nvPr/>
        </p:nvSpPr>
        <p:spPr>
          <a:xfrm>
            <a:off x="6626274" y="1247775"/>
            <a:ext cx="4984700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0" name="Google Shape;23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/>
          <p:nvPr/>
        </p:nvSpPr>
        <p:spPr>
          <a:xfrm>
            <a:off x="9810750" y="581025"/>
            <a:ext cx="1890236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وقود المودة</a:t>
            </a:r>
            <a:endParaRPr/>
          </a:p>
        </p:txBody>
      </p:sp>
      <p:sp>
        <p:nvSpPr>
          <p:cNvPr id="232" name="Google Shape;232;p23"/>
          <p:cNvSpPr/>
          <p:nvPr/>
        </p:nvSpPr>
        <p:spPr>
          <a:xfrm>
            <a:off x="9810750" y="1247775"/>
            <a:ext cx="1800225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33" name="Google Shape;23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25" y="9525"/>
            <a:ext cx="6086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3"/>
          <p:cNvSpPr txBox="1"/>
          <p:nvPr/>
        </p:nvSpPr>
        <p:spPr>
          <a:xfrm>
            <a:off x="8001000" y="2343150"/>
            <a:ext cx="2276475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150" u="none" cap="none" strike="noStrike">
                <a:solidFill>
                  <a:srgbClr val="5D4037"/>
                </a:solidFill>
                <a:latin typeface="Amiri"/>
                <a:ea typeface="Amiri"/>
                <a:cs typeface="Amiri"/>
                <a:sym typeface="Amiri"/>
              </a:rPr>
              <a:t> فيا زوج عمري يا نعيم مودتي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1" lang="en-US" sz="3150" u="none" cap="none" strike="noStrike">
                <a:solidFill>
                  <a:srgbClr val="5D4037"/>
                </a:solidFill>
                <a:latin typeface="Amiri"/>
                <a:ea typeface="Amiri"/>
                <a:cs typeface="Amiri"/>
                <a:sym typeface="Amiri"/>
              </a:rPr>
              <a:t> بك الله قد أهدى إلى القلب أقدارا </a:t>
            </a:r>
            <a:endParaRPr/>
          </a:p>
        </p:txBody>
      </p:sp>
      <p:sp>
        <p:nvSpPr>
          <p:cNvPr id="235" name="Google Shape;235;p23"/>
          <p:cNvSpPr txBox="1"/>
          <p:nvPr/>
        </p:nvSpPr>
        <p:spPr>
          <a:xfrm>
            <a:off x="7048500" y="5638800"/>
            <a:ext cx="41814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اجعلي هذا الرصيد اللفظي كالحساب البنكي، اسحبي منه متى شئتِ لترفعي منسوب الحب والود.</a:t>
            </a:r>
            <a:endParaRPr/>
          </a:p>
        </p:txBody>
      </p:sp>
      <p:sp>
        <p:nvSpPr>
          <p:cNvPr id="236" name="Google Shape;236;p23"/>
          <p:cNvSpPr txBox="1"/>
          <p:nvPr/>
        </p:nvSpPr>
        <p:spPr>
          <a:xfrm>
            <a:off x="10648950" y="1962150"/>
            <a:ext cx="390525" cy="166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500" u="none" cap="none" strike="noStrike">
                <a:solidFill>
                  <a:srgbClr val="D4A373"/>
                </a:solidFill>
                <a:latin typeface="Amiri"/>
                <a:ea typeface="Amiri"/>
                <a:cs typeface="Amiri"/>
                <a:sym typeface="Amiri"/>
              </a:rPr>
              <a:t>«</a:t>
            </a:r>
            <a:endParaRPr/>
          </a:p>
        </p:txBody>
      </p:sp>
      <p:sp>
        <p:nvSpPr>
          <p:cNvPr id="237" name="Google Shape;237;p23"/>
          <p:cNvSpPr txBox="1"/>
          <p:nvPr/>
        </p:nvSpPr>
        <p:spPr>
          <a:xfrm>
            <a:off x="7239000" y="4257675"/>
            <a:ext cx="390525" cy="166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500" u="none" cap="none" strike="noStrike">
                <a:solidFill>
                  <a:srgbClr val="D4A373"/>
                </a:solidFill>
                <a:latin typeface="Amiri"/>
                <a:ea typeface="Amiri"/>
                <a:cs typeface="Amiri"/>
                <a:sym typeface="Amiri"/>
              </a:rPr>
              <a:t>»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2" name="Google Shape;24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3" name="Google Shape;24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3796605"/>
            <a:ext cx="11029950" cy="133335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4"/>
          <p:cNvSpPr txBox="1"/>
          <p:nvPr/>
        </p:nvSpPr>
        <p:spPr>
          <a:xfrm>
            <a:off x="305276" y="1556444"/>
            <a:ext cx="11581447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بارك الله لكما</a:t>
            </a:r>
            <a:endParaRPr/>
          </a:p>
        </p:txBody>
      </p:sp>
      <p:sp>
        <p:nvSpPr>
          <p:cNvPr id="245" name="Google Shape;245;p24"/>
          <p:cNvSpPr txBox="1"/>
          <p:nvPr/>
        </p:nvSpPr>
        <p:spPr>
          <a:xfrm>
            <a:off x="581025" y="2737544"/>
            <a:ext cx="1102995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وبارك عليكما، وجمع بينكما في خير.</a:t>
            </a:r>
            <a:endParaRPr/>
          </a:p>
        </p:txBody>
      </p:sp>
      <p:sp>
        <p:nvSpPr>
          <p:cNvPr id="246" name="Google Shape;246;p24"/>
          <p:cNvSpPr txBox="1"/>
          <p:nvPr/>
        </p:nvSpPr>
        <p:spPr>
          <a:xfrm>
            <a:off x="581025" y="4310955"/>
            <a:ext cx="1102995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مع تحيات: جمعية التنمية الأسرية بالزلفي "عائلتي"</a:t>
            </a:r>
            <a:endParaRPr/>
          </a:p>
        </p:txBody>
      </p:sp>
      <p:sp>
        <p:nvSpPr>
          <p:cNvPr id="247" name="Google Shape;247;p24"/>
          <p:cNvSpPr txBox="1"/>
          <p:nvPr/>
        </p:nvSpPr>
        <p:spPr>
          <a:xfrm>
            <a:off x="581025" y="4855666"/>
            <a:ext cx="11029950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المملكة العربية السعودية - محافظة الزلفي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2" name="Google Shape;25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5"/>
          <p:cNvSpPr/>
          <p:nvPr/>
        </p:nvSpPr>
        <p:spPr>
          <a:xfrm>
            <a:off x="581025" y="1552575"/>
            <a:ext cx="11029950" cy="982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5"/>
          <p:cNvSpPr/>
          <p:nvPr/>
        </p:nvSpPr>
        <p:spPr>
          <a:xfrm>
            <a:off x="581025" y="2535435"/>
            <a:ext cx="1102995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5"/>
          <p:cNvSpPr/>
          <p:nvPr/>
        </p:nvSpPr>
        <p:spPr>
          <a:xfrm>
            <a:off x="581025" y="3320206"/>
            <a:ext cx="1102995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581025" y="4104977"/>
            <a:ext cx="1102995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5"/>
          <p:cNvSpPr/>
          <p:nvPr/>
        </p:nvSpPr>
        <p:spPr>
          <a:xfrm>
            <a:off x="581025" y="4889748"/>
            <a:ext cx="1102995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5"/>
          <p:cNvSpPr/>
          <p:nvPr/>
        </p:nvSpPr>
        <p:spPr>
          <a:xfrm>
            <a:off x="581025" y="2525910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5"/>
          <p:cNvSpPr/>
          <p:nvPr/>
        </p:nvSpPr>
        <p:spPr>
          <a:xfrm>
            <a:off x="581025" y="2525910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5"/>
          <p:cNvSpPr/>
          <p:nvPr/>
        </p:nvSpPr>
        <p:spPr>
          <a:xfrm>
            <a:off x="581025" y="3310681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5"/>
          <p:cNvSpPr/>
          <p:nvPr/>
        </p:nvSpPr>
        <p:spPr>
          <a:xfrm>
            <a:off x="581025" y="3310681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5"/>
          <p:cNvSpPr/>
          <p:nvPr/>
        </p:nvSpPr>
        <p:spPr>
          <a:xfrm>
            <a:off x="581025" y="409545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5"/>
          <p:cNvSpPr/>
          <p:nvPr/>
        </p:nvSpPr>
        <p:spPr>
          <a:xfrm>
            <a:off x="581025" y="409545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5"/>
          <p:cNvSpPr/>
          <p:nvPr/>
        </p:nvSpPr>
        <p:spPr>
          <a:xfrm>
            <a:off x="581025" y="4880223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5"/>
          <p:cNvSpPr/>
          <p:nvPr/>
        </p:nvSpPr>
        <p:spPr>
          <a:xfrm>
            <a:off x="581025" y="4880223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5"/>
          <p:cNvSpPr/>
          <p:nvPr/>
        </p:nvSpPr>
        <p:spPr>
          <a:xfrm>
            <a:off x="581025" y="5664993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5"/>
          <p:cNvSpPr/>
          <p:nvPr/>
        </p:nvSpPr>
        <p:spPr>
          <a:xfrm>
            <a:off x="581025" y="5664993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68" name="Google Shape;26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53725" y="180111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5"/>
          <p:cNvSpPr txBox="1"/>
          <p:nvPr/>
        </p:nvSpPr>
        <p:spPr>
          <a:xfrm>
            <a:off x="581025" y="1695450"/>
            <a:ext cx="9934575" cy="396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https://static.vecteezy.com/system/resources/thumbnails/068/281/300/small/elegant-soft-tone-flower-bouquet-featuring-cream-peach-and-pink-florals-for-bridal-or-home-styling-photo.jpg</a:t>
            </a:r>
            <a:endParaRPr/>
          </a:p>
        </p:txBody>
      </p:sp>
      <p:sp>
        <p:nvSpPr>
          <p:cNvPr id="270" name="Google Shape;270;p25"/>
          <p:cNvSpPr txBox="1"/>
          <p:nvPr/>
        </p:nvSpPr>
        <p:spPr>
          <a:xfrm>
            <a:off x="581025" y="2139255"/>
            <a:ext cx="993457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Cairo"/>
                <a:ea typeface="Cairo"/>
                <a:cs typeface="Cairo"/>
                <a:sym typeface="Cairo"/>
              </a:rPr>
              <a:t>www.vecteezy.com</a:t>
            </a:r>
            <a:endParaRPr/>
          </a:p>
        </p:txBody>
      </p:sp>
      <p:pic>
        <p:nvPicPr>
          <p:cNvPr descr="image.png" id="271" name="Google Shape;27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3725" y="2684859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581025" y="2678310"/>
            <a:ext cx="993457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https://images.stockcake.com/public/9/e/0/9e07a1f9-4de3-4abd-8c5f-ac4fb25d1e5d_large/tea-by-lake-stockcake.jpg</a:t>
            </a:r>
            <a:endParaRPr/>
          </a:p>
        </p:txBody>
      </p:sp>
      <p:sp>
        <p:nvSpPr>
          <p:cNvPr id="273" name="Google Shape;273;p25"/>
          <p:cNvSpPr txBox="1"/>
          <p:nvPr/>
        </p:nvSpPr>
        <p:spPr>
          <a:xfrm>
            <a:off x="581025" y="2924026"/>
            <a:ext cx="993457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Cairo"/>
                <a:ea typeface="Cairo"/>
                <a:cs typeface="Cairo"/>
                <a:sym typeface="Cairo"/>
              </a:rPr>
              <a:t>stockcake.com</a:t>
            </a:r>
            <a:endParaRPr/>
          </a:p>
        </p:txBody>
      </p:sp>
      <p:pic>
        <p:nvPicPr>
          <p:cNvPr descr="image.png" id="274" name="Google Shape;27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53600" y="3469630"/>
            <a:ext cx="1857375" cy="67032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5"/>
          <p:cNvSpPr txBox="1"/>
          <p:nvPr/>
        </p:nvSpPr>
        <p:spPr>
          <a:xfrm>
            <a:off x="581025" y="3463081"/>
            <a:ext cx="993457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https://ih1.redbubble.net/image.4629534987.7250/paperpc,500x,w,f8f8f8-pad,750x1000,f8f8f8.u1.jpg</a:t>
            </a:r>
            <a:endParaRPr/>
          </a:p>
        </p:txBody>
      </p:sp>
      <p:sp>
        <p:nvSpPr>
          <p:cNvPr id="276" name="Google Shape;276;p25"/>
          <p:cNvSpPr txBox="1"/>
          <p:nvPr/>
        </p:nvSpPr>
        <p:spPr>
          <a:xfrm>
            <a:off x="581025" y="3708796"/>
            <a:ext cx="993457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Cairo"/>
                <a:ea typeface="Cairo"/>
                <a:cs typeface="Cairo"/>
                <a:sym typeface="Cairo"/>
              </a:rPr>
              <a:t>www.redbubble.com</a:t>
            </a:r>
            <a:endParaRPr/>
          </a:p>
        </p:txBody>
      </p:sp>
      <p:pic>
        <p:nvPicPr>
          <p:cNvPr descr="image.png" id="277" name="Google Shape;277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53725" y="425440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5"/>
          <p:cNvSpPr txBox="1"/>
          <p:nvPr/>
        </p:nvSpPr>
        <p:spPr>
          <a:xfrm>
            <a:off x="581025" y="4247852"/>
            <a:ext cx="993457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https://images.stockcake.com/public/4/6/d/46d2518c-5541-41c0-b751-b62f9eda1d74_large/moonlit-garden-path-stockcake.jpg</a:t>
            </a:r>
            <a:endParaRPr/>
          </a:p>
        </p:txBody>
      </p:sp>
      <p:sp>
        <p:nvSpPr>
          <p:cNvPr id="279" name="Google Shape;279;p25"/>
          <p:cNvSpPr txBox="1"/>
          <p:nvPr/>
        </p:nvSpPr>
        <p:spPr>
          <a:xfrm>
            <a:off x="581025" y="4493567"/>
            <a:ext cx="993457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Cairo"/>
                <a:ea typeface="Cairo"/>
                <a:cs typeface="Cairo"/>
                <a:sym typeface="Cairo"/>
              </a:rPr>
              <a:t>stockcake.com</a:t>
            </a:r>
            <a:endParaRPr/>
          </a:p>
        </p:txBody>
      </p:sp>
      <p:pic>
        <p:nvPicPr>
          <p:cNvPr descr="image.png" id="280" name="Google Shape;280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039350" y="5039171"/>
            <a:ext cx="1571625" cy="67032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5"/>
          <p:cNvSpPr txBox="1"/>
          <p:nvPr/>
        </p:nvSpPr>
        <p:spPr>
          <a:xfrm>
            <a:off x="581025" y="5032623"/>
            <a:ext cx="993457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https://img.freepik.com/free-photo/floral-decor-heart-shaped-light-pink-roses_140725-11073.jpg?semt=ais_hybrid&amp;w=740&amp;q=80</a:t>
            </a:r>
            <a:endParaRPr/>
          </a:p>
        </p:txBody>
      </p:sp>
      <p:sp>
        <p:nvSpPr>
          <p:cNvPr id="282" name="Google Shape;282;p25"/>
          <p:cNvSpPr txBox="1"/>
          <p:nvPr/>
        </p:nvSpPr>
        <p:spPr>
          <a:xfrm>
            <a:off x="581025" y="5278338"/>
            <a:ext cx="993457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Cairo"/>
                <a:ea typeface="Cairo"/>
                <a:cs typeface="Cairo"/>
                <a:sym typeface="Cairo"/>
              </a:rPr>
              <a:t>www.freepik.com</a:t>
            </a:r>
            <a:endParaRPr/>
          </a:p>
        </p:txBody>
      </p:sp>
      <p:pic>
        <p:nvPicPr>
          <p:cNvPr descr="image.png" id="283" name="Google Shape;283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753725" y="5923061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5"/>
          <p:cNvSpPr txBox="1"/>
          <p:nvPr/>
        </p:nvSpPr>
        <p:spPr>
          <a:xfrm>
            <a:off x="581025" y="5817393"/>
            <a:ext cx="9934575" cy="396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https://static.vecteezy.com/system/resources/previews/077/499/748/non_2x/elegant-seamless-pattern-with-delicate-floral-bouquets-in-soft-cream-on-a-dusty-pink-background-romantic-vintage-style-design-perfect-for-textiles-wallpaper-packaging-and-branding-vector.jpg</a:t>
            </a:r>
            <a:endParaRPr/>
          </a:p>
        </p:txBody>
      </p:sp>
      <p:sp>
        <p:nvSpPr>
          <p:cNvPr id="285" name="Google Shape;285;p25"/>
          <p:cNvSpPr txBox="1"/>
          <p:nvPr/>
        </p:nvSpPr>
        <p:spPr>
          <a:xfrm>
            <a:off x="581025" y="6261199"/>
            <a:ext cx="993457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E342E"/>
                </a:solidFill>
                <a:latin typeface="Cairo"/>
                <a:ea typeface="Cairo"/>
                <a:cs typeface="Cairo"/>
                <a:sym typeface="Cairo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Cairo"/>
                <a:ea typeface="Cairo"/>
                <a:cs typeface="Cairo"/>
                <a:sym typeface="Cairo"/>
              </a:rPr>
              <a:t>www.vecteezy.com</a:t>
            </a:r>
            <a:endParaRPr/>
          </a:p>
        </p:txBody>
      </p:sp>
      <p:sp>
        <p:nvSpPr>
          <p:cNvPr id="286" name="Google Shape;286;p25"/>
          <p:cNvSpPr txBox="1"/>
          <p:nvPr/>
        </p:nvSpPr>
        <p:spPr>
          <a:xfrm>
            <a:off x="8524726" y="581025"/>
            <a:ext cx="3240561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5D4037"/>
                </a:solidFill>
                <a:latin typeface="Aref Ruqaa"/>
                <a:ea typeface="Aref Ruqaa"/>
                <a:cs typeface="Aref Ruqaa"/>
                <a:sym typeface="Aref Ruqaa"/>
              </a:rPr>
              <a:t>Image Sources</a:t>
            </a:r>
            <a:endParaRPr/>
          </a:p>
        </p:txBody>
      </p:sp>
      <p:sp>
        <p:nvSpPr>
          <p:cNvPr id="287" name="Google Shape;287;p25"/>
          <p:cNvSpPr/>
          <p:nvPr/>
        </p:nvSpPr>
        <p:spPr>
          <a:xfrm>
            <a:off x="8524726" y="1238250"/>
            <a:ext cx="3086248" cy="28575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