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6858000" cy="9144000"/>
  <p:embeddedFontLst>
    <p:embeddedFont>
      <p:font typeface="Amiri"/>
      <p:regular r:id="rId20"/>
      <p:bold r:id="rId21"/>
      <p:italic r:id="rId22"/>
      <p:boldItalic r:id="rId23"/>
    </p:embeddedFont>
    <p:embeddedFont>
      <p:font typeface="Tajawal Light"/>
      <p:regular r:id="rId24"/>
      <p:bold r:id="rId25"/>
    </p:embeddedFont>
    <p:embeddedFont>
      <p:font typeface="Tajawal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E4EA3EE-44D7-48A1-9574-AA510284A897}">
  <a:tblStyle styleId="{7E4EA3EE-44D7-48A1-9574-AA510284A89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iri-regular.fntdata"/><Relationship Id="rId22" Type="http://schemas.openxmlformats.org/officeDocument/2006/relationships/font" Target="fonts/Amiri-italic.fntdata"/><Relationship Id="rId21" Type="http://schemas.openxmlformats.org/officeDocument/2006/relationships/font" Target="fonts/Amiri-bold.fntdata"/><Relationship Id="rId24" Type="http://schemas.openxmlformats.org/officeDocument/2006/relationships/font" Target="fonts/TajawalLight-regular.fntdata"/><Relationship Id="rId23" Type="http://schemas.openxmlformats.org/officeDocument/2006/relationships/font" Target="fonts/Amiri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Tajawal-regular.fntdata"/><Relationship Id="rId25" Type="http://schemas.openxmlformats.org/officeDocument/2006/relationships/font" Target="fonts/TajawalLight-bold.fntdata"/><Relationship Id="rId27" Type="http://schemas.openxmlformats.org/officeDocument/2006/relationships/font" Target="fonts/Tajawal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8.png"/><Relationship Id="rId8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4.png"/><Relationship Id="rId6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Relationship Id="rId6" Type="http://schemas.openxmlformats.org/officeDocument/2006/relationships/image" Target="../media/image13.png"/><Relationship Id="rId7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95275" y="1581298"/>
            <a:ext cx="1160145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إلى ابني العريس السعيد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571500" y="2686198"/>
            <a:ext cx="11049000" cy="487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D4AF37"/>
                </a:solidFill>
                <a:latin typeface="Tajawal Light"/>
                <a:ea typeface="Tajawal Light"/>
                <a:cs typeface="Tajawal Light"/>
                <a:sym typeface="Tajawal Light"/>
              </a:rPr>
              <a:t>خلاصة تجارب لبناء بيت يملؤه المودة والرحمة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571500" y="3859559"/>
            <a:ext cx="110490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تأليف: الشيخ راشد بن عبدالرحمن البداح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571500" y="4682430"/>
            <a:ext cx="110490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جمعية التنمية الأسرية بالزلفي "عائلتي"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/>
          <p:nvPr/>
        </p:nvSpPr>
        <p:spPr>
          <a:xfrm>
            <a:off x="5524500" y="2310854"/>
            <a:ext cx="1143000" cy="38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5405913" y="2634704"/>
            <a:ext cx="138017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الأسرة لبنة المجتمع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2286000" y="3263354"/>
            <a:ext cx="762000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بصلاح الأسرة يصلح المجتمع، وتستقيم الحياة. إيماناً من الجمعية بأهمية بناء أسرة واعية مستقرة تقوم على المودة.</a:t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5524500" y="4509045"/>
            <a:ext cx="1143000" cy="38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2" name="Google Shape;10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3" name="Google Shape;10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876425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/>
        </p:nvSpPr>
        <p:spPr>
          <a:xfrm>
            <a:off x="6381750" y="2693937"/>
            <a:ext cx="523875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قال الله تعالى: </a:t>
            </a:r>
            <a:r>
              <a:rPr b="1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(وَجَعَلَ بَيْنَكُمْ مَوَدَّةً وَرَحْمَةً)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6381750" y="3288208"/>
            <a:ext cx="5238750" cy="10970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مقومات السعادة الزوجية التامة تكمن في هذه الآية. البيت الذي يقوم على المودة والرحمة هو الأسعد، فإن خلا منهما تهاوى.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6381750" y="4613820"/>
            <a:ext cx="523875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الرجل لا يسكن إلى شيء كسكونه إلى زوجته الموافقة المواتية له.</a:t>
            </a:r>
            <a:endParaRPr/>
          </a:p>
        </p:txBody>
      </p:sp>
      <p:pic>
        <p:nvPicPr>
          <p:cNvPr descr="image.png" id="107" name="Google Shape;10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876425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/>
          <p:nvPr/>
        </p:nvSpPr>
        <p:spPr>
          <a:xfrm>
            <a:off x="571500" y="571500"/>
            <a:ext cx="11401425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المودة والرحمة: دستور الحياة</a:t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>
            <a:off x="11544300" y="571500"/>
            <a:ext cx="76200" cy="800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4" name="Google Shape;1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5" name="Google Shape;11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1750" y="2694682"/>
            <a:ext cx="5238750" cy="26495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6" name="Google Shape;11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694682"/>
            <a:ext cx="5238750" cy="264958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 txBox="1"/>
          <p:nvPr/>
        </p:nvSpPr>
        <p:spPr>
          <a:xfrm>
            <a:off x="6772275" y="3085207"/>
            <a:ext cx="468058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التأني والصبر</a:t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6772275" y="3628132"/>
            <a:ext cx="4457700" cy="10970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تحلَّ بالصبر في سبيل الرغبة بالتعرف على شريكة الحياة. التجارب تثبت أن الاعتدال في الزيارات والتواصل يحفظ وهج العلاقة.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962025" y="3085207"/>
            <a:ext cx="468058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الاستعداد للعقد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962025" y="3628132"/>
            <a:ext cx="4457700" cy="10970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اقرأ عن مراسم العقد واسأل ذوي الخبرة. تذكر أن العقد يبدأ بخطبة استفتاحية مهيبة تليها مسؤوليات عظيمة.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571500" y="571500"/>
            <a:ext cx="11401425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بعد الخطبة: خطوات الوئام</a:t>
            </a:r>
            <a:endParaRPr/>
          </a:p>
        </p:txBody>
      </p:sp>
      <p:sp>
        <p:nvSpPr>
          <p:cNvPr id="122" name="Google Shape;122;p16"/>
          <p:cNvSpPr/>
          <p:nvPr/>
        </p:nvSpPr>
        <p:spPr>
          <a:xfrm>
            <a:off x="11544300" y="571500"/>
            <a:ext cx="76200" cy="800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7" name="Google Shape;12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/>
          <p:nvPr/>
        </p:nvSpPr>
        <p:spPr>
          <a:xfrm>
            <a:off x="6667500" y="571500"/>
            <a:ext cx="5000625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الميثاق الغليظ</a:t>
            </a:r>
            <a:endParaRPr/>
          </a:p>
        </p:txBody>
      </p:sp>
      <p:sp>
        <p:nvSpPr>
          <p:cNvPr id="129" name="Google Shape;129;p17"/>
          <p:cNvSpPr/>
          <p:nvPr/>
        </p:nvSpPr>
        <p:spPr>
          <a:xfrm>
            <a:off x="11544300" y="571500"/>
            <a:ext cx="76200" cy="800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30" name="Google Shape;13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6667500" y="1981200"/>
            <a:ext cx="495300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سماه ربنا بالميثاق الغليظ لأن له حقوقاً وشروطاً وواجبات.</a:t>
            </a:r>
            <a:endParaRPr/>
          </a:p>
        </p:txBody>
      </p:sp>
      <p:sp>
        <p:nvSpPr>
          <p:cNvPr id="132" name="Google Shape;132;p17"/>
          <p:cNvSpPr txBox="1"/>
          <p:nvPr/>
        </p:nvSpPr>
        <p:spPr>
          <a:xfrm>
            <a:off x="6667500" y="3169741"/>
            <a:ext cx="495300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الوفاء بهذه الحقوق هو من أوثق العقود، كما قال النبي ﷺ: "أَحَقُّ الشُّرُوطِ أَنْ تُوفُوا بِهِ مَا اسْتَحْلَلْتُمْ بِهِ الْفُرُوجَ".</a:t>
            </a:r>
            <a:endParaRPr/>
          </a:p>
        </p:txBody>
      </p:sp>
      <p:sp>
        <p:nvSpPr>
          <p:cNvPr id="133" name="Google Shape;133;p17"/>
          <p:cNvSpPr txBox="1"/>
          <p:nvPr/>
        </p:nvSpPr>
        <p:spPr>
          <a:xfrm>
            <a:off x="6667500" y="4358282"/>
            <a:ext cx="49530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عقد النكاح هو بداية السكن الروحي والألفة العميقة.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8" name="Google Shape;13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9" name="Google Shape;13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28099" y="2178546"/>
            <a:ext cx="3492400" cy="36820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0" name="Google Shape;14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49799" y="2178546"/>
            <a:ext cx="3492549" cy="36820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1" name="Google Shape;141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648" y="2178546"/>
            <a:ext cx="3492400" cy="3682007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8"/>
          <p:cNvSpPr txBox="1"/>
          <p:nvPr/>
        </p:nvSpPr>
        <p:spPr>
          <a:xfrm>
            <a:off x="8340826" y="3292971"/>
            <a:ext cx="306694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الرفق واللباقة</a:t>
            </a:r>
            <a:endParaRPr/>
          </a:p>
        </p:txBody>
      </p:sp>
      <p:sp>
        <p:nvSpPr>
          <p:cNvPr id="143" name="Google Shape;143;p18"/>
          <p:cNvSpPr txBox="1"/>
          <p:nvPr/>
        </p:nvSpPr>
        <p:spPr>
          <a:xfrm>
            <a:off x="8413849" y="3835896"/>
            <a:ext cx="2920900" cy="10970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الزوج اللبق هو الذي يهدئ روع زوجته ويجعل اللقاء الأول للتعارف والتحدث ودمج الأرواح.</a:t>
            </a:r>
            <a:endParaRPr/>
          </a:p>
        </p:txBody>
      </p:sp>
      <p:sp>
        <p:nvSpPr>
          <p:cNvPr id="144" name="Google Shape;144;p18"/>
          <p:cNvSpPr txBox="1"/>
          <p:nvPr/>
        </p:nvSpPr>
        <p:spPr>
          <a:xfrm>
            <a:off x="4562523" y="3292971"/>
            <a:ext cx="3067102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اتباع السنة</a:t>
            </a:r>
            <a:endParaRPr/>
          </a:p>
        </p:txBody>
      </p:sp>
      <p:sp>
        <p:nvSpPr>
          <p:cNvPr id="145" name="Google Shape;145;p18"/>
          <p:cNvSpPr txBox="1"/>
          <p:nvPr/>
        </p:nvSpPr>
        <p:spPr>
          <a:xfrm>
            <a:off x="4635549" y="3835896"/>
            <a:ext cx="2921049" cy="10970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الدعاء بالبركة، والصلاة ركعتين، وتقديم الهدية والشراب مع كلمات الحب المنطوقة.</a:t>
            </a:r>
            <a:endParaRPr/>
          </a:p>
        </p:txBody>
      </p:sp>
      <p:sp>
        <p:nvSpPr>
          <p:cNvPr id="146" name="Google Shape;146;p18"/>
          <p:cNvSpPr txBox="1"/>
          <p:nvPr/>
        </p:nvSpPr>
        <p:spPr>
          <a:xfrm>
            <a:off x="784376" y="3292971"/>
            <a:ext cx="306694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التأنيس التدريجي</a:t>
            </a:r>
            <a:endParaRPr/>
          </a:p>
        </p:txBody>
      </p:sp>
      <p:sp>
        <p:nvSpPr>
          <p:cNvPr id="147" name="Google Shape;147;p18"/>
          <p:cNvSpPr txBox="1"/>
          <p:nvPr/>
        </p:nvSpPr>
        <p:spPr>
          <a:xfrm>
            <a:off x="857398" y="3835896"/>
            <a:ext cx="2920900" cy="14626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مراعاة النفسية بالمقدمات اللطيفة والترتيب في التواصل الجسدي والعاطفي لتعم السكينة.</a:t>
            </a:r>
            <a:endParaRPr/>
          </a:p>
        </p:txBody>
      </p:sp>
      <p:pic>
        <p:nvPicPr>
          <p:cNvPr descr="image.png" id="148" name="Google Shape;148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636174" y="2464296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9" name="Google Shape;14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95962" y="2464296"/>
            <a:ext cx="600075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0" name="Google Shape;150;p1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051149" y="2464296"/>
            <a:ext cx="53340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8"/>
          <p:cNvSpPr txBox="1"/>
          <p:nvPr/>
        </p:nvSpPr>
        <p:spPr>
          <a:xfrm>
            <a:off x="571500" y="571500"/>
            <a:ext cx="11401425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آداب ليلة الزفاف</a:t>
            </a:r>
            <a:endParaRPr/>
          </a:p>
        </p:txBody>
      </p:sp>
      <p:sp>
        <p:nvSpPr>
          <p:cNvPr id="152" name="Google Shape;152;p18"/>
          <p:cNvSpPr/>
          <p:nvPr/>
        </p:nvSpPr>
        <p:spPr>
          <a:xfrm>
            <a:off x="11544300" y="571500"/>
            <a:ext cx="76200" cy="800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7" name="Google Shape;15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8" name="Google Shape;15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876425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9"/>
          <p:cNvSpPr txBox="1"/>
          <p:nvPr/>
        </p:nvSpPr>
        <p:spPr>
          <a:xfrm>
            <a:off x="6381750" y="2490936"/>
            <a:ext cx="55006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سكن الروح قبل الجسد</a:t>
            </a:r>
            <a:endParaRPr/>
          </a:p>
        </p:txBody>
      </p:sp>
      <p:sp>
        <p:nvSpPr>
          <p:cNvPr id="160" name="Google Shape;160;p19"/>
          <p:cNvSpPr txBox="1"/>
          <p:nvPr/>
        </p:nvSpPr>
        <p:spPr>
          <a:xfrm>
            <a:off x="6381750" y="3033861"/>
            <a:ext cx="523875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البيت السعيد هو المكان الذي تخيم عليه ظلال السعادة والراحة النفسية.</a:t>
            </a:r>
            <a:endParaRPr/>
          </a:p>
        </p:txBody>
      </p:sp>
      <p:sp>
        <p:nvSpPr>
          <p:cNvPr id="161" name="Google Shape;161;p19"/>
          <p:cNvSpPr txBox="1"/>
          <p:nvPr/>
        </p:nvSpPr>
        <p:spPr>
          <a:xfrm>
            <a:off x="6381750" y="3993802"/>
            <a:ext cx="523875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المرأة بئر من الحنان والعطف، فكن أنت من يغترف منها باللطف والاهتمام لتفيض عليك حباً.</a:t>
            </a: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6381750" y="4953744"/>
            <a:ext cx="523875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تحقيق السكينة هو جوهر الزواج الناجح.</a:t>
            </a:r>
            <a:endParaRPr/>
          </a:p>
        </p:txBody>
      </p:sp>
      <p:pic>
        <p:nvPicPr>
          <p:cNvPr descr="image.png" id="163" name="Google Shape;16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876425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9"/>
          <p:cNvSpPr txBox="1"/>
          <p:nvPr/>
        </p:nvSpPr>
        <p:spPr>
          <a:xfrm>
            <a:off x="571500" y="571500"/>
            <a:ext cx="11401425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بناء السكينة في البيت الجديد</a:t>
            </a:r>
            <a:endParaRPr/>
          </a:p>
        </p:txBody>
      </p:sp>
      <p:sp>
        <p:nvSpPr>
          <p:cNvPr id="165" name="Google Shape;165;p19"/>
          <p:cNvSpPr/>
          <p:nvPr/>
        </p:nvSpPr>
        <p:spPr>
          <a:xfrm>
            <a:off x="11544300" y="571500"/>
            <a:ext cx="76200" cy="800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0" name="Google Shape;17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0"/>
          <p:cNvSpPr txBox="1"/>
          <p:nvPr/>
        </p:nvSpPr>
        <p:spPr>
          <a:xfrm>
            <a:off x="8172450" y="2428875"/>
            <a:ext cx="3448050" cy="2676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0" u="none" cap="none" strike="noStrike">
                <a:solidFill>
                  <a:srgbClr val="D4AF37"/>
                </a:solidFill>
                <a:latin typeface="Amiri"/>
                <a:ea typeface="Amiri"/>
                <a:cs typeface="Amiri"/>
                <a:sym typeface="Amiri"/>
              </a:rPr>
              <a:t>100%</a:t>
            </a:r>
            <a:endParaRPr/>
          </a:p>
        </p:txBody>
      </p:sp>
      <p:sp>
        <p:nvSpPr>
          <p:cNvPr id="172" name="Google Shape;172;p20"/>
          <p:cNvSpPr txBox="1"/>
          <p:nvPr/>
        </p:nvSpPr>
        <p:spPr>
          <a:xfrm>
            <a:off x="8172450" y="5105400"/>
            <a:ext cx="34480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1A2A3A"/>
                </a:solidFill>
                <a:latin typeface="Tajawal"/>
                <a:ea typeface="Tajawal"/>
                <a:cs typeface="Tajawal"/>
                <a:sym typeface="Tajawal"/>
              </a:rPr>
              <a:t>المشاركة الوجدانية</a:t>
            </a:r>
            <a:endParaRPr/>
          </a:p>
        </p:txBody>
      </p:sp>
      <p:sp>
        <p:nvSpPr>
          <p:cNvPr id="173" name="Google Shape;173;p20"/>
          <p:cNvSpPr txBox="1"/>
          <p:nvPr/>
        </p:nvSpPr>
        <p:spPr>
          <a:xfrm>
            <a:off x="571500" y="2970907"/>
            <a:ext cx="718089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كان في مهنة أهله</a:t>
            </a:r>
            <a:endParaRPr/>
          </a:p>
        </p:txBody>
      </p:sp>
      <p:sp>
        <p:nvSpPr>
          <p:cNvPr id="174" name="Google Shape;174;p20"/>
          <p:cNvSpPr txBox="1"/>
          <p:nvPr/>
        </p:nvSpPr>
        <p:spPr>
          <a:xfrm>
            <a:off x="571500" y="3513832"/>
            <a:ext cx="683895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مساعدة الزوج لزوجته في المنزل تعطيها أماناً بالدنو والامتزاج العاطفي.</a:t>
            </a:r>
            <a:endParaRPr/>
          </a:p>
        </p:txBody>
      </p:sp>
      <p:sp>
        <p:nvSpPr>
          <p:cNvPr id="175" name="Google Shape;175;p20"/>
          <p:cNvSpPr txBox="1"/>
          <p:nvPr/>
        </p:nvSpPr>
        <p:spPr>
          <a:xfrm>
            <a:off x="571500" y="4108102"/>
            <a:ext cx="683895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إشعارها بأن البيت مشروع مشترك، وأنك شريك في تكميله وتجميله، يوطد أركان المحبة.</a:t>
            </a:r>
            <a:endParaRPr/>
          </a:p>
        </p:txBody>
      </p:sp>
      <p:sp>
        <p:nvSpPr>
          <p:cNvPr id="176" name="Google Shape;176;p20"/>
          <p:cNvSpPr txBox="1"/>
          <p:nvPr/>
        </p:nvSpPr>
        <p:spPr>
          <a:xfrm>
            <a:off x="571500" y="571500"/>
            <a:ext cx="11401425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المشاركة والمواساة</a:t>
            </a:r>
            <a:endParaRPr/>
          </a:p>
        </p:txBody>
      </p:sp>
      <p:sp>
        <p:nvSpPr>
          <p:cNvPr id="177" name="Google Shape;177;p20"/>
          <p:cNvSpPr/>
          <p:nvPr/>
        </p:nvSpPr>
        <p:spPr>
          <a:xfrm>
            <a:off x="11544300" y="571500"/>
            <a:ext cx="76200" cy="800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2" name="Google Shape;18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1"/>
          <p:cNvSpPr/>
          <p:nvPr/>
        </p:nvSpPr>
        <p:spPr>
          <a:xfrm>
            <a:off x="5524500" y="2493615"/>
            <a:ext cx="1143000" cy="38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1"/>
          <p:cNvSpPr txBox="1"/>
          <p:nvPr/>
        </p:nvSpPr>
        <p:spPr>
          <a:xfrm>
            <a:off x="5460920" y="2817465"/>
            <a:ext cx="1270158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الرومانسية النبوية</a:t>
            </a:r>
            <a:endParaRPr/>
          </a:p>
        </p:txBody>
      </p:sp>
      <p:sp>
        <p:nvSpPr>
          <p:cNvPr id="185" name="Google Shape;185;p21"/>
          <p:cNvSpPr txBox="1"/>
          <p:nvPr/>
        </p:nvSpPr>
        <p:spPr>
          <a:xfrm>
            <a:off x="2990850" y="3446115"/>
            <a:ext cx="62103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مواقف راقية من حياة صاحب الخلق العظيم ﷺ في تعامله مع أزواجه</a:t>
            </a:r>
            <a:endParaRPr/>
          </a:p>
        </p:txBody>
      </p:sp>
      <p:sp>
        <p:nvSpPr>
          <p:cNvPr id="186" name="Google Shape;186;p21"/>
          <p:cNvSpPr/>
          <p:nvPr/>
        </p:nvSpPr>
        <p:spPr>
          <a:xfrm>
            <a:off x="5524500" y="4326135"/>
            <a:ext cx="1143000" cy="38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1" name="Google Shape;19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2" name="Google Shape;192;p22"/>
          <p:cNvGraphicFramePr/>
          <p:nvPr/>
        </p:nvGraphicFramePr>
        <p:xfrm>
          <a:off x="571500" y="250031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{7E4EA3EE-44D7-48A1-9574-AA510284A897}</a:tableStyleId>
              </a:tblPr>
              <a:tblGrid>
                <a:gridCol w="3725625"/>
                <a:gridCol w="7323375"/>
              </a:tblGrid>
              <a:tr h="645800"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950" u="none" cap="none" strike="noStrike">
                          <a:solidFill>
                            <a:srgbClr val="FFFFFF"/>
                          </a:solidFill>
                          <a:latin typeface="Tajawal"/>
                          <a:ea typeface="Tajawal"/>
                          <a:cs typeface="Tajawal"/>
                          <a:sym typeface="Tajawal"/>
                        </a:rPr>
                        <a:t>الموقف الزوجي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2A3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950" u="none" cap="none" strike="noStrike">
                          <a:solidFill>
                            <a:srgbClr val="FFFFFF"/>
                          </a:solidFill>
                          <a:latin typeface="Tajawal"/>
                          <a:ea typeface="Tajawal"/>
                          <a:cs typeface="Tajawal"/>
                          <a:sym typeface="Tajawal"/>
                        </a:rPr>
                        <a:t>الهدي النبوي الشريف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2A3A"/>
                    </a:solidFill>
                  </a:tcPr>
                </a:tc>
              </a:tr>
              <a:tr h="645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D3D3D"/>
                          </a:solidFill>
                          <a:latin typeface="Tajawal"/>
                          <a:ea typeface="Tajawal"/>
                          <a:cs typeface="Tajawal"/>
                          <a:sym typeface="Tajawal"/>
                        </a:rPr>
                        <a:t>مشاركة الطعام والشراب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D3D3D"/>
                          </a:solidFill>
                          <a:latin typeface="Tajawal"/>
                          <a:ea typeface="Tajawal"/>
                          <a:cs typeface="Tajawal"/>
                          <a:sym typeface="Tajawal"/>
                        </a:rPr>
                        <a:t>كان يضع فاه على موضع في عائشة عند الشرب.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5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D3D3D"/>
                          </a:solidFill>
                          <a:latin typeface="Tajawal"/>
                          <a:ea typeface="Tajawal"/>
                          <a:cs typeface="Tajawal"/>
                          <a:sym typeface="Tajawal"/>
                        </a:rPr>
                        <a:t>التنزه والحديث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D3D3D"/>
                          </a:solidFill>
                          <a:latin typeface="Tajawal"/>
                          <a:ea typeface="Tajawal"/>
                          <a:cs typeface="Tajawal"/>
                          <a:sym typeface="Tajawal"/>
                        </a:rPr>
                        <a:t>كان يسير مع عائشة بالليل يتحدث إليها ويؤنسها.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5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D3D3D"/>
                          </a:solidFill>
                          <a:latin typeface="Tajawal"/>
                          <a:ea typeface="Tajawal"/>
                          <a:cs typeface="Tajawal"/>
                          <a:sym typeface="Tajawal"/>
                        </a:rPr>
                        <a:t>المواساة عند الحزن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D3D3D"/>
                          </a:solidFill>
                          <a:latin typeface="Tajawal"/>
                          <a:ea typeface="Tajawal"/>
                          <a:cs typeface="Tajawal"/>
                          <a:sym typeface="Tajawal"/>
                        </a:rPr>
                        <a:t>مسح دموع صفية بيديه عندما بكت وأبطأت في المسير.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5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D3D3D"/>
                          </a:solidFill>
                          <a:latin typeface="Tajawal"/>
                          <a:ea typeface="Tajawal"/>
                          <a:cs typeface="Tajawal"/>
                          <a:sym typeface="Tajawal"/>
                        </a:rPr>
                        <a:t>اللطافة اللفظية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3D3D3D"/>
                          </a:solidFill>
                          <a:latin typeface="Tajawal"/>
                          <a:ea typeface="Tajawal"/>
                          <a:cs typeface="Tajawal"/>
                          <a:sym typeface="Tajawal"/>
                        </a:rPr>
                        <a:t>كان ينادي عائشة بترخيم اسمها: "يا عائش".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3" name="Google Shape;193;p22"/>
          <p:cNvSpPr/>
          <p:nvPr/>
        </p:nvSpPr>
        <p:spPr>
          <a:xfrm>
            <a:off x="7894885" y="3800475"/>
            <a:ext cx="3725614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2"/>
          <p:cNvSpPr/>
          <p:nvPr/>
        </p:nvSpPr>
        <p:spPr>
          <a:xfrm>
            <a:off x="571500" y="3800475"/>
            <a:ext cx="7323385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2"/>
          <p:cNvSpPr/>
          <p:nvPr/>
        </p:nvSpPr>
        <p:spPr>
          <a:xfrm>
            <a:off x="7894885" y="4438650"/>
            <a:ext cx="3725614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2"/>
          <p:cNvSpPr/>
          <p:nvPr/>
        </p:nvSpPr>
        <p:spPr>
          <a:xfrm>
            <a:off x="571500" y="4438650"/>
            <a:ext cx="7323385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2"/>
          <p:cNvSpPr/>
          <p:nvPr/>
        </p:nvSpPr>
        <p:spPr>
          <a:xfrm>
            <a:off x="7894885" y="5076825"/>
            <a:ext cx="3725614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2"/>
          <p:cNvSpPr/>
          <p:nvPr/>
        </p:nvSpPr>
        <p:spPr>
          <a:xfrm>
            <a:off x="571500" y="5076825"/>
            <a:ext cx="7323385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7894885" y="5715000"/>
            <a:ext cx="3725614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571500" y="5715000"/>
            <a:ext cx="7323385" cy="9525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2"/>
          <p:cNvSpPr txBox="1"/>
          <p:nvPr/>
        </p:nvSpPr>
        <p:spPr>
          <a:xfrm>
            <a:off x="571500" y="571500"/>
            <a:ext cx="11401425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نماذج من التعامل النبوي الراقي</a:t>
            </a:r>
            <a:endParaRPr/>
          </a:p>
        </p:txBody>
      </p:sp>
      <p:sp>
        <p:nvSpPr>
          <p:cNvPr id="202" name="Google Shape;202;p22"/>
          <p:cNvSpPr/>
          <p:nvPr/>
        </p:nvSpPr>
        <p:spPr>
          <a:xfrm>
            <a:off x="11544300" y="571500"/>
            <a:ext cx="76200" cy="800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7" name="Google Shape;20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8" name="Google Shape;20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876425"/>
            <a:ext cx="523875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9" name="Google Shape;20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876425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3"/>
          <p:cNvSpPr txBox="1"/>
          <p:nvPr/>
        </p:nvSpPr>
        <p:spPr>
          <a:xfrm>
            <a:off x="6381750" y="2156817"/>
            <a:ext cx="485775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spAutoFit/>
          </a:bodyPr>
          <a:lstStyle/>
          <a:p>
            <a:pPr indent="0" lvl="0" marL="0" marR="0" rtl="0" algn="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الصبر والتغاضي:</a:t>
            </a: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 البيوت التي لا تقوم على الحب، تقوم على الرحمة.</a:t>
            </a:r>
            <a:endParaRPr/>
          </a:p>
        </p:txBody>
      </p:sp>
      <p:sp>
        <p:nvSpPr>
          <p:cNvPr id="211" name="Google Shape;211;p23"/>
          <p:cNvSpPr txBox="1"/>
          <p:nvPr/>
        </p:nvSpPr>
        <p:spPr>
          <a:xfrm>
            <a:off x="6381750" y="3126283"/>
            <a:ext cx="485775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spAutoFit/>
          </a:bodyPr>
          <a:lstStyle/>
          <a:p>
            <a:pPr indent="0" lvl="0" marL="0" marR="0" rtl="0" algn="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اجتنب كلمة "لكن":</a:t>
            </a: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 المديح الذي تتبعه "لكن" قد يلغي كل أثره الجميل.</a:t>
            </a:r>
            <a:endParaRPr/>
          </a:p>
        </p:txBody>
      </p:sp>
      <p:sp>
        <p:nvSpPr>
          <p:cNvPr id="212" name="Google Shape;212;p23"/>
          <p:cNvSpPr txBox="1"/>
          <p:nvPr/>
        </p:nvSpPr>
        <p:spPr>
          <a:xfrm>
            <a:off x="6381750" y="4095750"/>
            <a:ext cx="485775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spAutoFit/>
          </a:bodyPr>
          <a:lstStyle/>
          <a:p>
            <a:pPr indent="0" lvl="0" marL="0" marR="0" rtl="0" algn="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الاعتذار اللطيف:</a:t>
            </a: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 التجاوز عن التقصير والتلميح بالاعتذار يذيب الجليد.</a:t>
            </a:r>
            <a:endParaRPr/>
          </a:p>
        </p:txBody>
      </p:sp>
      <p:sp>
        <p:nvSpPr>
          <p:cNvPr id="213" name="Google Shape;213;p23"/>
          <p:cNvSpPr txBox="1"/>
          <p:nvPr/>
        </p:nvSpPr>
        <p:spPr>
          <a:xfrm>
            <a:off x="6381750" y="5065216"/>
            <a:ext cx="485775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90500" spcFirstLastPara="1" rIns="0" wrap="square" tIns="0">
            <a:spAutoFit/>
          </a:bodyPr>
          <a:lstStyle/>
          <a:p>
            <a:pPr indent="0" lvl="0" marL="0" marR="0" rtl="0" algn="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تقدير التعب:</a:t>
            </a: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 لا تنسَ شكرها على ما تعانيه في أعمال البيت.</a:t>
            </a:r>
            <a:endParaRPr/>
          </a:p>
        </p:txBody>
      </p:sp>
      <p:pic>
        <p:nvPicPr>
          <p:cNvPr descr="image.png" id="214" name="Google Shape;214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2228254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5" name="Google Shape;215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3197721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6" name="Google Shape;216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416718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7" name="Google Shape;217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30000" y="5136653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3"/>
          <p:cNvSpPr txBox="1"/>
          <p:nvPr/>
        </p:nvSpPr>
        <p:spPr>
          <a:xfrm>
            <a:off x="571500" y="571500"/>
            <a:ext cx="11401425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وصايا لإدارة الخلافات</a:t>
            </a:r>
            <a:endParaRPr/>
          </a:p>
        </p:txBody>
      </p:sp>
      <p:sp>
        <p:nvSpPr>
          <p:cNvPr id="219" name="Google Shape;219;p23"/>
          <p:cNvSpPr/>
          <p:nvPr/>
        </p:nvSpPr>
        <p:spPr>
          <a:xfrm>
            <a:off x="11544300" y="571500"/>
            <a:ext cx="76200" cy="800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24" name="Google Shape;22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4"/>
          <p:cNvSpPr txBox="1"/>
          <p:nvPr/>
        </p:nvSpPr>
        <p:spPr>
          <a:xfrm>
            <a:off x="295275" y="1840259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بارك الله لكما وجمع بينكما بخير</a:t>
            </a:r>
            <a:endParaRPr/>
          </a:p>
        </p:txBody>
      </p:sp>
      <p:sp>
        <p:nvSpPr>
          <p:cNvPr id="226" name="Google Shape;226;p24"/>
          <p:cNvSpPr txBox="1"/>
          <p:nvPr/>
        </p:nvSpPr>
        <p:spPr>
          <a:xfrm>
            <a:off x="571500" y="2430809"/>
            <a:ext cx="11049000" cy="487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D4AF37"/>
                </a:solidFill>
                <a:latin typeface="Tajawal Light"/>
                <a:ea typeface="Tajawal Light"/>
                <a:cs typeface="Tajawal Light"/>
                <a:sym typeface="Tajawal Light"/>
              </a:rPr>
              <a:t>فليكن هذا اليوم وكل يوم هو أول يوم في زواجكما</a:t>
            </a:r>
            <a:endParaRPr/>
          </a:p>
        </p:txBody>
      </p:sp>
      <p:sp>
        <p:nvSpPr>
          <p:cNvPr id="227" name="Google Shape;227;p24"/>
          <p:cNvSpPr txBox="1"/>
          <p:nvPr/>
        </p:nvSpPr>
        <p:spPr>
          <a:xfrm>
            <a:off x="571500" y="3928020"/>
            <a:ext cx="110490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مع تحيات جمعية "عائلتي" بالزلفي</a:t>
            </a:r>
            <a:endParaRPr/>
          </a:p>
        </p:txBody>
      </p:sp>
      <p:sp>
        <p:nvSpPr>
          <p:cNvPr id="228" name="Google Shape;228;p24"/>
          <p:cNvSpPr txBox="1"/>
          <p:nvPr/>
        </p:nvSpPr>
        <p:spPr>
          <a:xfrm>
            <a:off x="571500" y="4522291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الرؤية: نموذج رائد ومستدام لبناء أسرة واعية ومجتمع مزدهر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0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3" name="Google Shape;23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5"/>
          <p:cNvSpPr/>
          <p:nvPr/>
        </p:nvSpPr>
        <p:spPr>
          <a:xfrm>
            <a:off x="571500" y="2454771"/>
            <a:ext cx="11049000" cy="784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571500" y="3239541"/>
            <a:ext cx="11049000" cy="784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571500" y="4024312"/>
            <a:ext cx="11049000" cy="784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571500" y="3230016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5"/>
          <p:cNvSpPr/>
          <p:nvPr/>
        </p:nvSpPr>
        <p:spPr>
          <a:xfrm>
            <a:off x="571500" y="3230016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5"/>
          <p:cNvSpPr/>
          <p:nvPr/>
        </p:nvSpPr>
        <p:spPr>
          <a:xfrm>
            <a:off x="571500" y="401478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5"/>
          <p:cNvSpPr/>
          <p:nvPr/>
        </p:nvSpPr>
        <p:spPr>
          <a:xfrm>
            <a:off x="571500" y="401478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5"/>
          <p:cNvSpPr/>
          <p:nvPr/>
        </p:nvSpPr>
        <p:spPr>
          <a:xfrm>
            <a:off x="571500" y="479955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/>
          <p:nvPr/>
        </p:nvSpPr>
        <p:spPr>
          <a:xfrm>
            <a:off x="571500" y="4799558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43" name="Google Shape;24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63250" y="2604194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5"/>
          <p:cNvSpPr txBox="1"/>
          <p:nvPr/>
        </p:nvSpPr>
        <p:spPr>
          <a:xfrm>
            <a:off x="571500" y="2597646"/>
            <a:ext cx="995362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http://islamicwalldecors.com/cdn/shop/products/8-1.jpg?v=1657934103</a:t>
            </a:r>
            <a:endParaRPr/>
          </a:p>
        </p:txBody>
      </p:sp>
      <p:sp>
        <p:nvSpPr>
          <p:cNvPr id="245" name="Google Shape;245;p25"/>
          <p:cNvSpPr txBox="1"/>
          <p:nvPr/>
        </p:nvSpPr>
        <p:spPr>
          <a:xfrm>
            <a:off x="571500" y="2843361"/>
            <a:ext cx="99536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Tajawal"/>
                <a:ea typeface="Tajawal"/>
                <a:cs typeface="Tajawal"/>
                <a:sym typeface="Tajawal"/>
              </a:rPr>
              <a:t>islamicwalldecors.com</a:t>
            </a:r>
            <a:endParaRPr/>
          </a:p>
        </p:txBody>
      </p:sp>
      <p:pic>
        <p:nvPicPr>
          <p:cNvPr descr="image.png" id="246" name="Google Shape;246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63250" y="3388965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5"/>
          <p:cNvSpPr txBox="1"/>
          <p:nvPr/>
        </p:nvSpPr>
        <p:spPr>
          <a:xfrm>
            <a:off x="571500" y="3382416"/>
            <a:ext cx="995362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https://misq.com.pk/wp-content/uploads/2024/11/Luxury-Islamic-Brown-Marriage-certificate-frame-070-1.webp</a:t>
            </a:r>
            <a:endParaRPr/>
          </a:p>
        </p:txBody>
      </p:sp>
      <p:sp>
        <p:nvSpPr>
          <p:cNvPr id="248" name="Google Shape;248;p25"/>
          <p:cNvSpPr txBox="1"/>
          <p:nvPr/>
        </p:nvSpPr>
        <p:spPr>
          <a:xfrm>
            <a:off x="571500" y="3628132"/>
            <a:ext cx="99536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Tajawal"/>
                <a:ea typeface="Tajawal"/>
                <a:cs typeface="Tajawal"/>
                <a:sym typeface="Tajawal"/>
              </a:rPr>
              <a:t>misq.com.pk</a:t>
            </a:r>
            <a:endParaRPr/>
          </a:p>
        </p:txBody>
      </p:sp>
      <p:pic>
        <p:nvPicPr>
          <p:cNvPr descr="image.png" id="249" name="Google Shape;249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63250" y="4173735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5"/>
          <p:cNvSpPr txBox="1"/>
          <p:nvPr/>
        </p:nvSpPr>
        <p:spPr>
          <a:xfrm>
            <a:off x="571500" y="4167187"/>
            <a:ext cx="995362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https://chrislovesjulia.com/wp-content/uploads/2025/11/BestPhotoEver-781x1172.jpg</a:t>
            </a:r>
            <a:endParaRPr/>
          </a:p>
        </p:txBody>
      </p:sp>
      <p:sp>
        <p:nvSpPr>
          <p:cNvPr id="251" name="Google Shape;251;p25"/>
          <p:cNvSpPr txBox="1"/>
          <p:nvPr/>
        </p:nvSpPr>
        <p:spPr>
          <a:xfrm>
            <a:off x="571500" y="4412902"/>
            <a:ext cx="99536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Tajawal"/>
                <a:ea typeface="Tajawal"/>
                <a:cs typeface="Tajawal"/>
                <a:sym typeface="Tajawal"/>
              </a:rPr>
              <a:t>chrislovesjulia.com</a:t>
            </a:r>
            <a:endParaRPr/>
          </a:p>
        </p:txBody>
      </p:sp>
      <p:pic>
        <p:nvPicPr>
          <p:cNvPr descr="image.png" id="252" name="Google Shape;252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763250" y="4958506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5"/>
          <p:cNvSpPr txBox="1"/>
          <p:nvPr/>
        </p:nvSpPr>
        <p:spPr>
          <a:xfrm>
            <a:off x="571500" y="4951958"/>
            <a:ext cx="9953625" cy="1980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https://medievaljourney.com/cdn/shop/files/il_fullxfull.2079369658_pf5s.jpg?v=1743139929&amp;width=1946</a:t>
            </a:r>
            <a:endParaRPr/>
          </a:p>
        </p:txBody>
      </p:sp>
      <p:sp>
        <p:nvSpPr>
          <p:cNvPr id="254" name="Google Shape;254;p25"/>
          <p:cNvSpPr txBox="1"/>
          <p:nvPr/>
        </p:nvSpPr>
        <p:spPr>
          <a:xfrm>
            <a:off x="571500" y="5197673"/>
            <a:ext cx="9953625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A5A5A"/>
                </a:solidFill>
                <a:latin typeface="Tajawal"/>
                <a:ea typeface="Tajawal"/>
                <a:cs typeface="Tajawal"/>
                <a:sym typeface="Tajawal"/>
              </a:rPr>
              <a:t>Source: </a:t>
            </a:r>
            <a:r>
              <a:rPr b="0" i="0" lang="en-US" sz="1200" u="none" cap="none" strike="noStrike">
                <a:solidFill>
                  <a:srgbClr val="4F46E5"/>
                </a:solidFill>
                <a:latin typeface="Tajawal"/>
                <a:ea typeface="Tajawal"/>
                <a:cs typeface="Tajawal"/>
                <a:sym typeface="Tajawal"/>
              </a:rPr>
              <a:t>medievaljourney.com</a:t>
            </a:r>
            <a:endParaRPr/>
          </a:p>
        </p:txBody>
      </p:sp>
      <p:sp>
        <p:nvSpPr>
          <p:cNvPr id="255" name="Google Shape;255;p25"/>
          <p:cNvSpPr txBox="1"/>
          <p:nvPr/>
        </p:nvSpPr>
        <p:spPr>
          <a:xfrm>
            <a:off x="571500" y="571500"/>
            <a:ext cx="11401425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A2A3A"/>
                </a:solidFill>
                <a:latin typeface="Amiri"/>
                <a:ea typeface="Amiri"/>
                <a:cs typeface="Amiri"/>
                <a:sym typeface="Amiri"/>
              </a:rPr>
              <a:t>Image Sources</a:t>
            </a:r>
            <a:endParaRPr/>
          </a:p>
        </p:txBody>
      </p:sp>
      <p:sp>
        <p:nvSpPr>
          <p:cNvPr id="256" name="Google Shape;256;p25"/>
          <p:cNvSpPr/>
          <p:nvPr/>
        </p:nvSpPr>
        <p:spPr>
          <a:xfrm>
            <a:off x="11544300" y="571500"/>
            <a:ext cx="76200" cy="800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